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85" r:id="rId5"/>
    <p:sldId id="286" r:id="rId6"/>
    <p:sldId id="276" r:id="rId7"/>
    <p:sldId id="284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reptunghi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Conector drept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u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25" name="Subtitlu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o-RO" smtClean="0"/>
              <a:t>Faceți clic pentru editarea stilului de subtitlu al coordonatorului</a:t>
            </a:r>
            <a:endParaRPr kumimoji="0" lang="en-US"/>
          </a:p>
        </p:txBody>
      </p:sp>
      <p:sp>
        <p:nvSpPr>
          <p:cNvPr id="31" name="Substituent dată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9E7B2AD-34D6-4093-8772-DC8079B6D005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18" name="Substituent subsol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ubstituent număr diapozitiv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E923D44-A265-4C35-B3D9-34A1C005FE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o-RO" smtClean="0"/>
              <a:t>Faceți clic pentru a edita stilurile de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E7B2AD-34D6-4093-8772-DC8079B6D005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923D44-A265-4C35-B3D9-34A1C005FE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o-RO" smtClean="0"/>
              <a:t>Faceți clic pentru a edita stilurile de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69E7B2AD-34D6-4093-8772-DC8079B6D005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E923D44-A265-4C35-B3D9-34A1C005FE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o-RO" smtClean="0"/>
              <a:t>Faceți clic pentru a edita stilurile de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E7B2AD-34D6-4093-8772-DC8079B6D005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923D44-A265-4C35-B3D9-34A1C005FE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o-RO" smtClean="0"/>
              <a:t>Faceți clic pentru a edita stilurile de text Coordonator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9E7B2AD-34D6-4093-8772-DC8079B6D005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1E923D44-A265-4C35-B3D9-34A1C005FE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3" name="Substituent conținut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o-RO" smtClean="0"/>
              <a:t>Faceți clic pentru a edita stilurile de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o-RO" smtClean="0"/>
              <a:t>Faceți clic pentru a edita stilurile de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E7B2AD-34D6-4093-8772-DC8079B6D005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923D44-A265-4C35-B3D9-34A1C005FE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o-RO" smtClean="0"/>
              <a:t>Faceți clic pentru a edita stilurile de text Coordonator</a:t>
            </a:r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o-RO" smtClean="0"/>
              <a:t>Faceți clic pentru a edita stilurile de text Coordonator</a:t>
            </a:r>
          </a:p>
        </p:txBody>
      </p:sp>
      <p:sp>
        <p:nvSpPr>
          <p:cNvPr id="5" name="Substituent conținut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o-RO" smtClean="0"/>
              <a:t>Faceți clic pentru a edita stilurile de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6" name="Substituent conținut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o-RO" smtClean="0"/>
              <a:t>Faceți clic pentru a edita stilurile de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7" name="Substituent dată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E7B2AD-34D6-4093-8772-DC8079B6D005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8" name="Substituent subsol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ubstituent număr diapozitiv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923D44-A265-4C35-B3D9-34A1C005FE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3" name="Substituent dată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E7B2AD-34D6-4093-8772-DC8079B6D005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4" name="Substituent subsol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ubstituent număr diapozitiv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923D44-A265-4C35-B3D9-34A1C005FE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9E7B2AD-34D6-4093-8772-DC8079B6D005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3" name="Substituent subsol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923D44-A265-4C35-B3D9-34A1C005FE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o-RO" smtClean="0"/>
              <a:t>Faceți clic pentru a edita stilurile de text Coordonator</a:t>
            </a:r>
          </a:p>
        </p:txBody>
      </p:sp>
      <p:sp>
        <p:nvSpPr>
          <p:cNvPr id="4" name="Substituent conținut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o-RO" smtClean="0"/>
              <a:t>Faceți clic pentru a edita stilurile de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E7B2AD-34D6-4093-8772-DC8079B6D005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923D44-A265-4C35-B3D9-34A1C005FE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reptunghi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Dreptunghi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o-RO" smtClean="0"/>
              <a:t>Faceți clic pentru a edita stilul de titlu Coordonator</a:t>
            </a:r>
            <a:endParaRPr kumimoji="0" lang="en-US" dirty="0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o-RO" smtClean="0"/>
              <a:t>Faceți clic pentru a edita stilurile de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E7B2AD-34D6-4093-8772-DC8079B6D005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923D44-A265-4C35-B3D9-34A1C005FE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stituent imagine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o-RO" smtClean="0"/>
              <a:t>Faceți clic pe pictogramă pentru a adăuga o imagine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reptunghi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Substituent titlu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31" name="Substituent text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o-RO" smtClean="0"/>
              <a:t>Faceți clic pentru a edita stilurile de text Coordonator</a:t>
            </a:r>
          </a:p>
          <a:p>
            <a:pPr lvl="1" eaLnBrk="1" latinLnBrk="0" hangingPunct="1"/>
            <a:r>
              <a:rPr kumimoji="0" lang="ro-RO" smtClean="0"/>
              <a:t>Al doilea nivel</a:t>
            </a:r>
          </a:p>
          <a:p>
            <a:pPr lvl="2" eaLnBrk="1" latinLnBrk="0" hangingPunct="1"/>
            <a:r>
              <a:rPr kumimoji="0" lang="ro-RO" smtClean="0"/>
              <a:t>Al treilea nivel</a:t>
            </a:r>
          </a:p>
          <a:p>
            <a:pPr lvl="3" eaLnBrk="1" latinLnBrk="0" hangingPunct="1"/>
            <a:r>
              <a:rPr kumimoji="0" lang="ro-RO" smtClean="0"/>
              <a:t>Al patrulea nivel</a:t>
            </a:r>
          </a:p>
          <a:p>
            <a:pPr lvl="4" eaLnBrk="1" latinLnBrk="0" hangingPunct="1"/>
            <a:r>
              <a:rPr kumimoji="0" lang="ro-RO" smtClean="0"/>
              <a:t>Al cincilea nivel</a:t>
            </a:r>
            <a:endParaRPr kumimoji="0" lang="en-US"/>
          </a:p>
        </p:txBody>
      </p:sp>
      <p:sp>
        <p:nvSpPr>
          <p:cNvPr id="27" name="Substituent dată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69E7B2AD-34D6-4093-8772-DC8079B6D005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4" name="Substituent subsol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ubstituent număr diapozitiv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E923D44-A265-4C35-B3D9-34A1C005FE0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685800" y="142852"/>
            <a:ext cx="7772400" cy="6000791"/>
          </a:xfrm>
        </p:spPr>
        <p:txBody>
          <a:bodyPr anchor="ctr">
            <a:normAutofit/>
          </a:bodyPr>
          <a:lstStyle/>
          <a:p>
            <a:pPr algn="ctr">
              <a:spcAft>
                <a:spcPts val="0"/>
              </a:spcAft>
            </a:pPr>
            <a:r>
              <a:rPr lang="ro-RO" sz="2800" b="1" cap="all" dirty="0" smtClean="0">
                <a:latin typeface="Arial Black" pitchFamily="34" charset="0"/>
                <a:ea typeface="Times New Roman"/>
              </a:rPr>
              <a:t/>
            </a:r>
            <a:br>
              <a:rPr lang="ro-RO" sz="2800" b="1" cap="all" dirty="0" smtClean="0">
                <a:latin typeface="Arial Black" pitchFamily="34" charset="0"/>
                <a:ea typeface="Times New Roman"/>
              </a:rPr>
            </a:br>
            <a:r>
              <a:rPr lang="ro-RO" sz="2800" b="1" cap="all" dirty="0" smtClean="0">
                <a:latin typeface="Arial Black" pitchFamily="34" charset="0"/>
                <a:ea typeface="Times New Roman"/>
              </a:rPr>
              <a:t>CONSILIUL  MUNICIPAL CHIŞINĂU</a:t>
            </a:r>
            <a:r>
              <a:rPr lang="ro-RO" sz="2800" dirty="0" smtClean="0">
                <a:latin typeface="Arial Black" pitchFamily="34" charset="0"/>
                <a:ea typeface="Times New Roman"/>
              </a:rPr>
              <a:t/>
            </a:r>
            <a:br>
              <a:rPr lang="ro-RO" sz="2800" dirty="0" smtClean="0">
                <a:latin typeface="Arial Black" pitchFamily="34" charset="0"/>
                <a:ea typeface="Times New Roman"/>
              </a:rPr>
            </a:br>
            <a:r>
              <a:rPr lang="ro-RO" sz="2800" b="1" cap="all" dirty="0" smtClean="0">
                <a:latin typeface="Arial Black" pitchFamily="34" charset="0"/>
                <a:ea typeface="Times New Roman"/>
              </a:rPr>
              <a:t>DIRECŢIA </a:t>
            </a:r>
            <a:r>
              <a:rPr lang="en-US" sz="2800" b="1" cap="all" dirty="0" smtClean="0">
                <a:latin typeface="Arial Black" pitchFamily="34" charset="0"/>
                <a:ea typeface="Times New Roman"/>
              </a:rPr>
              <a:t> GENERAL</a:t>
            </a:r>
            <a:r>
              <a:rPr lang="ro-RO" sz="2800" b="1" cap="all" dirty="0" smtClean="0">
                <a:latin typeface="Arial Black" pitchFamily="34" charset="0"/>
                <a:ea typeface="Times New Roman"/>
              </a:rPr>
              <a:t>Ă EDUCAŢIE,  TINERET ŞI  SPORT </a:t>
            </a:r>
            <a:r>
              <a:rPr lang="ro-RO" sz="2800" dirty="0" smtClean="0">
                <a:latin typeface="Arial Black" pitchFamily="34" charset="0"/>
                <a:ea typeface="Times New Roman"/>
              </a:rPr>
              <a:t/>
            </a:r>
            <a:br>
              <a:rPr lang="ro-RO" sz="2800" dirty="0" smtClean="0">
                <a:latin typeface="Arial Black" pitchFamily="34" charset="0"/>
                <a:ea typeface="Times New Roman"/>
              </a:rPr>
            </a:br>
            <a:r>
              <a:rPr lang="ro-RO" sz="2800" dirty="0" smtClean="0">
                <a:latin typeface="Arial Black" pitchFamily="34" charset="0"/>
                <a:ea typeface="Times New Roman"/>
              </a:rPr>
              <a:t/>
            </a:r>
            <a:br>
              <a:rPr lang="ro-RO" sz="2800" dirty="0" smtClean="0">
                <a:latin typeface="Arial Black" pitchFamily="34" charset="0"/>
                <a:ea typeface="Times New Roman"/>
              </a:rPr>
            </a:br>
            <a:r>
              <a:rPr lang="ro-RO" sz="2800" dirty="0" smtClean="0">
                <a:latin typeface="Arial Black" pitchFamily="34" charset="0"/>
                <a:ea typeface="Times New Roman"/>
              </a:rPr>
              <a:t> </a:t>
            </a:r>
            <a:r>
              <a:rPr lang="ro-RO" sz="2800" dirty="0" err="1" smtClean="0">
                <a:latin typeface="Arial Black" pitchFamily="34" charset="0"/>
                <a:ea typeface="Times New Roman"/>
              </a:rPr>
              <a:t>i</a:t>
            </a:r>
            <a:r>
              <a:rPr lang="ro-RO" sz="2800" b="1" cap="all" dirty="0" err="1" smtClean="0">
                <a:latin typeface="Arial Black" pitchFamily="34" charset="0"/>
                <a:ea typeface="Times New Roman"/>
              </a:rPr>
              <a:t>NSTITUȚIA</a:t>
            </a:r>
            <a:r>
              <a:rPr lang="ro-RO" sz="2800" b="1" cap="all" dirty="0" smtClean="0">
                <a:latin typeface="Arial Black" pitchFamily="34" charset="0"/>
                <a:ea typeface="Times New Roman"/>
              </a:rPr>
              <a:t> DE</a:t>
            </a:r>
            <a:br>
              <a:rPr lang="ro-RO" sz="2800" b="1" cap="all" dirty="0" smtClean="0">
                <a:latin typeface="Arial Black" pitchFamily="34" charset="0"/>
                <a:ea typeface="Times New Roman"/>
              </a:rPr>
            </a:br>
            <a:r>
              <a:rPr lang="ro-RO" sz="2800" b="1" cap="all" dirty="0" smtClean="0">
                <a:latin typeface="Arial Black" pitchFamily="34" charset="0"/>
                <a:ea typeface="Times New Roman"/>
              </a:rPr>
              <a:t> EDUCAȚIE TIMPURIE</a:t>
            </a:r>
            <a:br>
              <a:rPr lang="ro-RO" sz="2800" b="1" cap="all" dirty="0" smtClean="0">
                <a:latin typeface="Arial Black" pitchFamily="34" charset="0"/>
                <a:ea typeface="Times New Roman"/>
              </a:rPr>
            </a:br>
            <a:r>
              <a:rPr lang="ro-RO" sz="2800" b="1" cap="all" dirty="0" smtClean="0">
                <a:latin typeface="Arial Black" pitchFamily="34" charset="0"/>
                <a:ea typeface="Times New Roman"/>
              </a:rPr>
              <a:t> NR.216</a:t>
            </a:r>
            <a:r>
              <a:rPr lang="ro-RO" sz="2800" dirty="0" smtClean="0">
                <a:latin typeface="Arial Black" pitchFamily="34" charset="0"/>
                <a:ea typeface="Times New Roman"/>
              </a:rPr>
              <a:t/>
            </a:r>
            <a:br>
              <a:rPr lang="ro-RO" sz="2800" dirty="0" smtClean="0">
                <a:latin typeface="Arial Black" pitchFamily="34" charset="0"/>
                <a:ea typeface="Times New Roman"/>
              </a:rPr>
            </a:br>
            <a:r>
              <a:rPr lang="ro-RO" sz="3600" dirty="0" smtClean="0">
                <a:latin typeface="Arial Black" pitchFamily="34" charset="0"/>
                <a:ea typeface="Times New Roman"/>
              </a:rPr>
              <a:t/>
            </a:r>
            <a:br>
              <a:rPr lang="ro-RO" sz="3600" dirty="0" smtClean="0">
                <a:latin typeface="Arial Black" pitchFamily="34" charset="0"/>
                <a:ea typeface="Times New Roman"/>
              </a:rPr>
            </a:br>
            <a:r>
              <a:rPr lang="ro-RO" sz="3600" dirty="0" smtClean="0">
                <a:latin typeface="Arial Black" pitchFamily="34" charset="0"/>
                <a:ea typeface="Times New Roman"/>
              </a:rPr>
              <a:t/>
            </a:r>
            <a:br>
              <a:rPr lang="ro-RO" sz="3600" dirty="0" smtClean="0">
                <a:latin typeface="Arial Black" pitchFamily="34" charset="0"/>
                <a:ea typeface="Times New Roman"/>
              </a:rPr>
            </a:br>
            <a:r>
              <a:rPr lang="ro-RO" sz="1400" dirty="0" smtClean="0">
                <a:latin typeface="Arial Black" pitchFamily="34" charset="0"/>
                <a:ea typeface="Times New Roman"/>
              </a:rPr>
              <a:t/>
            </a:r>
            <a:br>
              <a:rPr lang="ro-RO" sz="1400" dirty="0" smtClean="0">
                <a:latin typeface="Arial Black" pitchFamily="34" charset="0"/>
                <a:ea typeface="Times New Roman"/>
              </a:rPr>
            </a:br>
            <a:endParaRPr lang="ro-RO" sz="14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285720" y="642918"/>
            <a:ext cx="7786742" cy="5572164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o-MO" b="1" dirty="0" smtClean="0">
                <a:solidFill>
                  <a:srgbClr val="FF0000"/>
                </a:solidFill>
              </a:rPr>
              <a:t>NE PROPUNEM SA FIM-</a:t>
            </a:r>
          </a:p>
          <a:p>
            <a:pPr algn="ctr">
              <a:buNone/>
            </a:pPr>
            <a:r>
              <a:rPr lang="vi-VN" b="1" dirty="0" smtClean="0"/>
              <a:t>O</a:t>
            </a:r>
            <a:r>
              <a:rPr lang="ro-MO" b="1" dirty="0" smtClean="0"/>
              <a:t> </a:t>
            </a:r>
            <a:r>
              <a:rPr lang="vi-VN" b="1" dirty="0" smtClean="0"/>
              <a:t>grădiniț</a:t>
            </a:r>
            <a:r>
              <a:rPr lang="ro-MO" b="1" dirty="0" smtClean="0"/>
              <a:t>ă în care copiii zâmbesc, cântă și se mișcă,</a:t>
            </a:r>
          </a:p>
          <a:p>
            <a:pPr algn="ctr">
              <a:buNone/>
            </a:pPr>
            <a:r>
              <a:rPr lang="ro-MO" b="1" dirty="0" smtClean="0"/>
              <a:t>O grădiniță în care toți sunt importanți-adulți și copii-și fiecare are propria valoare,</a:t>
            </a:r>
          </a:p>
          <a:p>
            <a:pPr algn="ctr">
              <a:buNone/>
            </a:pPr>
            <a:r>
              <a:rPr lang="ro-MO" b="1" dirty="0" smtClean="0"/>
              <a:t>O grădiniță în care culorile, sunetele și mobilierul emană echilibru, respect, armonie,</a:t>
            </a:r>
          </a:p>
          <a:p>
            <a:pPr algn="ctr">
              <a:buNone/>
            </a:pPr>
            <a:r>
              <a:rPr lang="ro-MO" b="1" dirty="0" smtClean="0"/>
              <a:t>O grădiniță în care ușile sunt deschise și fiecare să se simtă în siguranță și respectat,</a:t>
            </a:r>
          </a:p>
          <a:p>
            <a:pPr algn="ctr">
              <a:buNone/>
            </a:pPr>
            <a:r>
              <a:rPr lang="ro-MO" b="1" dirty="0" smtClean="0"/>
              <a:t>O grădiniță în care părinții sunt invitați să se joace împreună cu proprii copii, să le citească povești să fie implicați în diverse activități.</a:t>
            </a:r>
          </a:p>
          <a:p>
            <a:pPr algn="ctr">
              <a:buNone/>
            </a:pPr>
            <a:r>
              <a:rPr lang="ro-MO" b="1" dirty="0" smtClean="0"/>
              <a:t>O grădiniță unde cadrele didactice tind spre perfecțiune  și succes!        </a:t>
            </a:r>
          </a:p>
          <a:p>
            <a:pPr algn="ctr">
              <a:buNone/>
            </a:pPr>
            <a:r>
              <a:rPr lang="ro-MO" b="1" dirty="0" smtClean="0"/>
              <a:t>  </a:t>
            </a:r>
            <a:endParaRPr lang="ro-RO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457200" y="642918"/>
            <a:ext cx="7239000" cy="581281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o-RO" b="1" dirty="0" smtClean="0"/>
              <a:t>Raion/municipiu  Chişinău</a:t>
            </a:r>
            <a:endParaRPr lang="ro-RO" dirty="0" smtClean="0"/>
          </a:p>
          <a:p>
            <a:pPr>
              <a:buNone/>
            </a:pPr>
            <a:r>
              <a:rPr lang="ro-RO" b="1" dirty="0" smtClean="0"/>
              <a:t>Localitate municipiul Chişinău</a:t>
            </a:r>
            <a:endParaRPr lang="ro-RO" dirty="0" smtClean="0"/>
          </a:p>
          <a:p>
            <a:pPr>
              <a:buNone/>
            </a:pPr>
            <a:r>
              <a:rPr lang="ro-RO" b="1" dirty="0" smtClean="0"/>
              <a:t>Denumirea instituţiei -</a:t>
            </a:r>
          </a:p>
          <a:p>
            <a:pPr>
              <a:buNone/>
            </a:pPr>
            <a:r>
              <a:rPr lang="ro-RO" b="1" dirty="0" smtClean="0"/>
              <a:t>Instituţia de educaţie timpurie nr. 216</a:t>
            </a:r>
            <a:endParaRPr lang="ro-RO" dirty="0" smtClean="0"/>
          </a:p>
          <a:p>
            <a:pPr>
              <a:buNone/>
            </a:pPr>
            <a:r>
              <a:rPr lang="ro-RO" b="1" dirty="0" smtClean="0"/>
              <a:t>Tipul instituţiei –</a:t>
            </a:r>
          </a:p>
          <a:p>
            <a:pPr>
              <a:buNone/>
            </a:pPr>
            <a:r>
              <a:rPr lang="ro-RO" b="1" dirty="0" smtClean="0"/>
              <a:t>Instituţie de învăţământ preşcolar</a:t>
            </a:r>
            <a:endParaRPr lang="ro-RO" dirty="0" smtClean="0"/>
          </a:p>
          <a:p>
            <a:pPr>
              <a:buNone/>
            </a:pPr>
            <a:r>
              <a:rPr lang="ro-RO" b="1" dirty="0" smtClean="0"/>
              <a:t>Autoritatea administrativă -</a:t>
            </a:r>
          </a:p>
          <a:p>
            <a:pPr>
              <a:buNone/>
            </a:pPr>
            <a:r>
              <a:rPr lang="ro-RO" b="1" dirty="0" smtClean="0"/>
              <a:t>Consiliul municipal Chișinău</a:t>
            </a:r>
            <a:endParaRPr lang="ro-RO" dirty="0" smtClean="0"/>
          </a:p>
          <a:p>
            <a:pPr>
              <a:buNone/>
            </a:pPr>
            <a:r>
              <a:rPr lang="ro-RO" b="1" dirty="0" smtClean="0"/>
              <a:t>Limba de instruire -  Limba română</a:t>
            </a:r>
            <a:endParaRPr lang="ro-RO" dirty="0" smtClean="0"/>
          </a:p>
          <a:p>
            <a:pPr>
              <a:buNone/>
            </a:pPr>
            <a:r>
              <a:rPr lang="ro-RO" b="1" dirty="0" smtClean="0"/>
              <a:t>Telefon -  022 55- 72-16</a:t>
            </a:r>
            <a:endParaRPr lang="ro-RO" dirty="0" smtClean="0"/>
          </a:p>
          <a:p>
            <a:pPr>
              <a:buNone/>
            </a:pPr>
            <a:r>
              <a:rPr lang="ro-RO" b="1" dirty="0" smtClean="0"/>
              <a:t>Adresa  Bd. Decebal 82/3</a:t>
            </a:r>
            <a:endParaRPr lang="ro-RO" dirty="0" smtClean="0"/>
          </a:p>
          <a:p>
            <a:pPr>
              <a:buNone/>
            </a:pPr>
            <a:r>
              <a:rPr lang="ro-RO" b="1" dirty="0" smtClean="0"/>
              <a:t>E-mail/  botanica.gradi216@</a:t>
            </a:r>
            <a:r>
              <a:rPr lang="ro-RO" b="1" dirty="0" err="1" smtClean="0"/>
              <a:t>gmail.com</a:t>
            </a:r>
            <a:endParaRPr lang="ro-RO" b="1" dirty="0" smtClean="0">
              <a:solidFill>
                <a:schemeClr val="tx2">
                  <a:lumMod val="60000"/>
                  <a:lumOff val="40000"/>
                </a:schemeClr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ro-RO" b="1" dirty="0" smtClean="0"/>
              <a:t>Anul deschiderii -  1990</a:t>
            </a:r>
            <a:endParaRPr lang="ro-RO" dirty="0" smtClean="0"/>
          </a:p>
          <a:p>
            <a:pPr>
              <a:buNone/>
            </a:pPr>
            <a:r>
              <a:rPr lang="ro-RO" b="1" dirty="0" smtClean="0"/>
              <a:t>Tipul de proprietate -  public</a:t>
            </a:r>
            <a:endParaRPr lang="ro-RO" dirty="0" smtClean="0"/>
          </a:p>
          <a:p>
            <a:pPr>
              <a:buNone/>
            </a:pPr>
            <a:r>
              <a:rPr lang="ro-RO" b="1" dirty="0" smtClean="0"/>
              <a:t>Program de activitate -</a:t>
            </a:r>
            <a:endParaRPr lang="ro-RO" dirty="0" smtClean="0"/>
          </a:p>
          <a:p>
            <a:pPr>
              <a:buNone/>
            </a:pPr>
            <a:r>
              <a:rPr lang="ro-RO" b="1" dirty="0" smtClean="0"/>
              <a:t>12 ore (07.00 - 19.00)  5 zile în săptămână</a:t>
            </a:r>
            <a:endParaRPr lang="ro-RO" dirty="0" smtClean="0"/>
          </a:p>
          <a:p>
            <a:endParaRPr lang="ro-RO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JUBILEU 30 de ani -POZE\30 Ani 1  (5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85728"/>
            <a:ext cx="6500858" cy="6143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JUBILEU 30 de ani -POZE\30 Ani 1  (6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571480"/>
            <a:ext cx="4572032" cy="5786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stituent conținut 3"/>
          <p:cNvSpPr>
            <a:spLocks noGrp="1"/>
          </p:cNvSpPr>
          <p:nvPr>
            <p:ph idx="1"/>
          </p:nvPr>
        </p:nvSpPr>
        <p:spPr>
          <a:xfrm>
            <a:off x="457200" y="428604"/>
            <a:ext cx="7239000" cy="6027132"/>
          </a:xfrm>
        </p:spPr>
        <p:txBody>
          <a:bodyPr>
            <a:normAutofit lnSpcReduction="10000"/>
          </a:bodyPr>
          <a:lstStyle/>
          <a:p>
            <a:pPr marL="274320" lvl="2" indent="-274320" algn="ctr">
              <a:spcBef>
                <a:spcPts val="600"/>
              </a:spcBef>
              <a:buClr>
                <a:schemeClr val="tx2"/>
              </a:buClr>
              <a:buSzPct val="73000"/>
              <a:buNone/>
            </a:pPr>
            <a:r>
              <a:rPr lang="ro-RO" sz="5200" b="1" cap="all" dirty="0" smtClean="0"/>
              <a:t>CONSILIU </a:t>
            </a:r>
            <a:r>
              <a:rPr lang="ro-RO" sz="5200" b="1" cap="all" dirty="0" smtClean="0"/>
              <a:t>DE ETICĂ</a:t>
            </a:r>
            <a:endParaRPr lang="ro-RO" sz="5200" dirty="0" smtClean="0"/>
          </a:p>
          <a:p>
            <a:pPr>
              <a:buNone/>
            </a:pPr>
            <a:r>
              <a:rPr lang="en-US" dirty="0" err="1" smtClean="0"/>
              <a:t>Monitorizarea</a:t>
            </a:r>
            <a:r>
              <a:rPr lang="en-US" dirty="0" smtClean="0"/>
              <a:t> </a:t>
            </a:r>
            <a:r>
              <a:rPr lang="en-US" dirty="0" err="1" smtClean="0"/>
              <a:t>modului</a:t>
            </a:r>
            <a:r>
              <a:rPr lang="en-US" dirty="0" smtClean="0"/>
              <a:t> </a:t>
            </a:r>
            <a:r>
              <a:rPr lang="en-US" dirty="0" err="1" smtClean="0"/>
              <a:t>în</a:t>
            </a:r>
            <a:r>
              <a:rPr lang="en-US" dirty="0" smtClean="0"/>
              <a:t> care se </a:t>
            </a:r>
            <a:r>
              <a:rPr lang="en-US" dirty="0" err="1" smtClean="0"/>
              <a:t>respectă</a:t>
            </a:r>
            <a:r>
              <a:rPr lang="en-US" dirty="0" smtClean="0"/>
              <a:t> </a:t>
            </a:r>
            <a:r>
              <a:rPr lang="en-US" dirty="0" err="1" smtClean="0"/>
              <a:t>principiile</a:t>
            </a:r>
            <a:r>
              <a:rPr lang="en-US" dirty="0" smtClean="0"/>
              <a:t> </a:t>
            </a:r>
            <a:r>
              <a:rPr lang="en-US" dirty="0" err="1" smtClean="0"/>
              <a:t>și</a:t>
            </a:r>
            <a:r>
              <a:rPr lang="en-US" dirty="0" smtClean="0"/>
              <a:t> </a:t>
            </a:r>
            <a:r>
              <a:rPr lang="en-US" dirty="0" err="1" smtClean="0"/>
              <a:t>normele</a:t>
            </a:r>
            <a:r>
              <a:rPr lang="en-US" dirty="0" smtClean="0"/>
              <a:t> de </a:t>
            </a:r>
            <a:r>
              <a:rPr lang="en-US" dirty="0" err="1" smtClean="0"/>
              <a:t>conduită</a:t>
            </a:r>
            <a:r>
              <a:rPr lang="en-US" dirty="0" smtClean="0"/>
              <a:t> </a:t>
            </a:r>
            <a:r>
              <a:rPr lang="en-US" dirty="0" err="1" smtClean="0"/>
              <a:t>înscrise</a:t>
            </a:r>
            <a:r>
              <a:rPr lang="en-US" dirty="0" smtClean="0"/>
              <a:t> </a:t>
            </a:r>
            <a:r>
              <a:rPr lang="en-US" dirty="0" err="1" smtClean="0"/>
              <a:t>în</a:t>
            </a:r>
            <a:r>
              <a:rPr lang="en-US" dirty="0" smtClean="0"/>
              <a:t> </a:t>
            </a:r>
            <a:r>
              <a:rPr lang="en-US" dirty="0" err="1" smtClean="0"/>
              <a:t>codul</a:t>
            </a:r>
            <a:r>
              <a:rPr lang="en-US" dirty="0" smtClean="0"/>
              <a:t> de </a:t>
            </a:r>
            <a:r>
              <a:rPr lang="en-US" dirty="0" err="1" smtClean="0"/>
              <a:t>etică</a:t>
            </a:r>
            <a:r>
              <a:rPr lang="en-US" dirty="0" smtClean="0"/>
              <a:t> al </a:t>
            </a:r>
            <a:r>
              <a:rPr lang="en-US" dirty="0" err="1" smtClean="0"/>
              <a:t>cadrului</a:t>
            </a:r>
            <a:r>
              <a:rPr lang="en-US" dirty="0" smtClean="0"/>
              <a:t> didactic </a:t>
            </a:r>
            <a:r>
              <a:rPr lang="en-US" dirty="0" err="1" smtClean="0"/>
              <a:t>în</a:t>
            </a:r>
            <a:r>
              <a:rPr lang="en-US" dirty="0" smtClean="0"/>
              <a:t> </a:t>
            </a:r>
            <a:r>
              <a:rPr lang="en-US" dirty="0" err="1" smtClean="0"/>
              <a:t>desfășurarea</a:t>
            </a:r>
            <a:r>
              <a:rPr lang="en-US" dirty="0" smtClean="0"/>
              <a:t> </a:t>
            </a:r>
            <a:r>
              <a:rPr lang="en-US" dirty="0" err="1" smtClean="0"/>
              <a:t>activității</a:t>
            </a:r>
            <a:r>
              <a:rPr lang="en-US" dirty="0" smtClean="0"/>
              <a:t> </a:t>
            </a:r>
            <a:r>
              <a:rPr lang="en-US" dirty="0" err="1" smtClean="0"/>
              <a:t>profesionale</a:t>
            </a:r>
            <a:r>
              <a:rPr lang="en-US" dirty="0" smtClean="0"/>
              <a:t>.</a:t>
            </a:r>
            <a:endParaRPr lang="ro-RO" dirty="0" smtClean="0"/>
          </a:p>
          <a:p>
            <a:pPr>
              <a:buNone/>
            </a:pPr>
            <a:r>
              <a:rPr lang="en-US" dirty="0" err="1" smtClean="0"/>
              <a:t>Implicarea</a:t>
            </a:r>
            <a:r>
              <a:rPr lang="en-US" dirty="0" smtClean="0"/>
              <a:t>, </a:t>
            </a:r>
            <a:r>
              <a:rPr lang="en-US" dirty="0" err="1" smtClean="0"/>
              <a:t>medierea</a:t>
            </a:r>
            <a:r>
              <a:rPr lang="en-US" dirty="0" smtClean="0"/>
              <a:t> </a:t>
            </a:r>
            <a:r>
              <a:rPr lang="en-US" dirty="0" err="1" smtClean="0"/>
              <a:t>și</a:t>
            </a:r>
            <a:r>
              <a:rPr lang="en-US" dirty="0" smtClean="0"/>
              <a:t> </a:t>
            </a:r>
            <a:r>
              <a:rPr lang="en-US" dirty="0" err="1" smtClean="0"/>
              <a:t>rezolvarea</a:t>
            </a:r>
            <a:r>
              <a:rPr lang="en-US" dirty="0" smtClean="0"/>
              <a:t> </a:t>
            </a:r>
            <a:r>
              <a:rPr lang="en-US" dirty="0" err="1" smtClean="0"/>
              <a:t>unor</a:t>
            </a:r>
            <a:r>
              <a:rPr lang="en-US" dirty="0" smtClean="0"/>
              <a:t> </a:t>
            </a:r>
            <a:r>
              <a:rPr lang="en-US" dirty="0" err="1" smtClean="0"/>
              <a:t>posibile</a:t>
            </a:r>
            <a:r>
              <a:rPr lang="en-US" dirty="0" smtClean="0"/>
              <a:t> </a:t>
            </a:r>
            <a:r>
              <a:rPr lang="en-US" dirty="0" err="1" smtClean="0"/>
              <a:t>stări</a:t>
            </a:r>
            <a:r>
              <a:rPr lang="en-US" dirty="0" smtClean="0"/>
              <a:t> </a:t>
            </a:r>
            <a:r>
              <a:rPr lang="en-US" dirty="0" err="1" smtClean="0"/>
              <a:t>tensionate</a:t>
            </a:r>
            <a:r>
              <a:rPr lang="en-US" dirty="0" smtClean="0"/>
              <a:t> </a:t>
            </a:r>
            <a:r>
              <a:rPr lang="en-US" dirty="0" err="1" smtClean="0"/>
              <a:t>ce</a:t>
            </a:r>
            <a:r>
              <a:rPr lang="en-US" dirty="0" smtClean="0"/>
              <a:t> pot </a:t>
            </a:r>
            <a:r>
              <a:rPr lang="en-US" dirty="0" err="1" smtClean="0"/>
              <a:t>apărea</a:t>
            </a:r>
            <a:r>
              <a:rPr lang="en-US" dirty="0" smtClean="0"/>
              <a:t> </a:t>
            </a:r>
            <a:r>
              <a:rPr lang="en-US" dirty="0" err="1" smtClean="0"/>
              <a:t>între</a:t>
            </a:r>
            <a:r>
              <a:rPr lang="en-US" dirty="0" smtClean="0"/>
              <a:t>: </a:t>
            </a:r>
            <a:r>
              <a:rPr lang="en-US" dirty="0" err="1" smtClean="0"/>
              <a:t>cadrul</a:t>
            </a:r>
            <a:r>
              <a:rPr lang="en-US" dirty="0" smtClean="0"/>
              <a:t> didactic </a:t>
            </a:r>
            <a:r>
              <a:rPr lang="en-US" dirty="0" err="1" smtClean="0"/>
              <a:t>și</a:t>
            </a:r>
            <a:r>
              <a:rPr lang="en-US" dirty="0" smtClean="0"/>
              <a:t> </a:t>
            </a:r>
            <a:r>
              <a:rPr lang="en-US" dirty="0" err="1" smtClean="0"/>
              <a:t>copiii</a:t>
            </a:r>
            <a:r>
              <a:rPr lang="en-US" dirty="0" smtClean="0"/>
              <a:t>; </a:t>
            </a:r>
            <a:r>
              <a:rPr lang="en-US" dirty="0" err="1" smtClean="0"/>
              <a:t>cadrul</a:t>
            </a:r>
            <a:r>
              <a:rPr lang="en-US" dirty="0" smtClean="0"/>
              <a:t> didactic </a:t>
            </a:r>
            <a:r>
              <a:rPr lang="en-US" dirty="0" err="1" smtClean="0"/>
              <a:t>și</a:t>
            </a:r>
            <a:r>
              <a:rPr lang="en-US" dirty="0" smtClean="0"/>
              <a:t> </a:t>
            </a:r>
            <a:r>
              <a:rPr lang="en-US" dirty="0" err="1" smtClean="0"/>
              <a:t>părinți</a:t>
            </a:r>
            <a:r>
              <a:rPr lang="en-US" dirty="0" smtClean="0"/>
              <a:t>; </a:t>
            </a:r>
            <a:r>
              <a:rPr lang="en-US" dirty="0" err="1" smtClean="0"/>
              <a:t>cadrul</a:t>
            </a:r>
            <a:r>
              <a:rPr lang="en-US" dirty="0" smtClean="0"/>
              <a:t> didactic </a:t>
            </a:r>
            <a:r>
              <a:rPr lang="en-US" dirty="0" err="1" smtClean="0"/>
              <a:t>și</a:t>
            </a:r>
            <a:r>
              <a:rPr lang="en-US" dirty="0" smtClean="0"/>
              <a:t> </a:t>
            </a:r>
            <a:r>
              <a:rPr lang="en-US" dirty="0" err="1" smtClean="0"/>
              <a:t>structurile</a:t>
            </a:r>
            <a:r>
              <a:rPr lang="en-US" dirty="0" smtClean="0"/>
              <a:t> de </a:t>
            </a:r>
            <a:r>
              <a:rPr lang="en-US" dirty="0" err="1" smtClean="0"/>
              <a:t>conducere</a:t>
            </a:r>
            <a:r>
              <a:rPr lang="en-US" dirty="0" smtClean="0"/>
              <a:t>.</a:t>
            </a:r>
            <a:endParaRPr lang="ro-RO" dirty="0" smtClean="0"/>
          </a:p>
          <a:p>
            <a:pPr>
              <a:buNone/>
            </a:pPr>
            <a:r>
              <a:rPr lang="en-US" b="1" dirty="0" smtClean="0"/>
              <a:t> </a:t>
            </a:r>
            <a:r>
              <a:rPr lang="en-US" dirty="0" err="1" smtClean="0"/>
              <a:t>Examinarea</a:t>
            </a:r>
            <a:r>
              <a:rPr lang="en-US" dirty="0" smtClean="0"/>
              <a:t> </a:t>
            </a:r>
            <a:r>
              <a:rPr lang="en-US" dirty="0" err="1" smtClean="0"/>
              <a:t>petițiile</a:t>
            </a:r>
            <a:r>
              <a:rPr lang="en-US" dirty="0" smtClean="0"/>
              <a:t>, </a:t>
            </a:r>
            <a:r>
              <a:rPr lang="en-US" dirty="0" err="1" smtClean="0"/>
              <a:t>sesizările</a:t>
            </a:r>
            <a:r>
              <a:rPr lang="en-US" dirty="0" smtClean="0"/>
              <a:t>, </a:t>
            </a:r>
            <a:r>
              <a:rPr lang="en-US" dirty="0" err="1" smtClean="0"/>
              <a:t>cererile</a:t>
            </a:r>
            <a:r>
              <a:rPr lang="en-US" dirty="0" smtClean="0"/>
              <a:t> </a:t>
            </a:r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reclamațiile</a:t>
            </a:r>
            <a:r>
              <a:rPr lang="en-US" dirty="0" smtClean="0"/>
              <a:t> </a:t>
            </a:r>
            <a:r>
              <a:rPr lang="en-US" dirty="0" err="1" smtClean="0"/>
              <a:t>depuse</a:t>
            </a:r>
            <a:r>
              <a:rPr lang="en-US" dirty="0" smtClean="0"/>
              <a:t> care </a:t>
            </a:r>
            <a:r>
              <a:rPr lang="en-US" dirty="0" err="1" smtClean="0"/>
              <a:t>contravin</a:t>
            </a:r>
            <a:r>
              <a:rPr lang="en-US" dirty="0" smtClean="0"/>
              <a:t> </a:t>
            </a:r>
            <a:r>
              <a:rPr lang="en-US" dirty="0" err="1" smtClean="0"/>
              <a:t>prevederilor</a:t>
            </a:r>
            <a:r>
              <a:rPr lang="en-US" dirty="0" smtClean="0"/>
              <a:t> </a:t>
            </a:r>
            <a:r>
              <a:rPr lang="en-US" dirty="0" err="1" smtClean="0"/>
              <a:t>Codului</a:t>
            </a:r>
            <a:r>
              <a:rPr lang="en-US" dirty="0" smtClean="0"/>
              <a:t> de </a:t>
            </a:r>
            <a:r>
              <a:rPr lang="en-US" dirty="0" err="1" smtClean="0"/>
              <a:t>etică</a:t>
            </a:r>
            <a:r>
              <a:rPr lang="en-US" dirty="0" smtClean="0"/>
              <a:t> al </a:t>
            </a:r>
            <a:r>
              <a:rPr lang="en-US" dirty="0" err="1" smtClean="0"/>
              <a:t>cadrului</a:t>
            </a:r>
            <a:r>
              <a:rPr lang="en-US" dirty="0" smtClean="0"/>
              <a:t> didactic. </a:t>
            </a:r>
            <a:endParaRPr lang="ro-RO" dirty="0" smtClean="0"/>
          </a:p>
          <a:p>
            <a:pPr>
              <a:buNone/>
            </a:pPr>
            <a:r>
              <a:rPr lang="en-US" b="1" dirty="0" smtClean="0"/>
              <a:t> </a:t>
            </a:r>
            <a:r>
              <a:rPr lang="en-US" dirty="0" err="1" smtClean="0"/>
              <a:t>Interzicerea</a:t>
            </a:r>
            <a:r>
              <a:rPr lang="en-US" dirty="0" smtClean="0"/>
              <a:t> </a:t>
            </a:r>
            <a:r>
              <a:rPr lang="en-US" dirty="0" err="1" smtClean="0"/>
              <a:t>oricăror</a:t>
            </a:r>
            <a:r>
              <a:rPr lang="en-US" dirty="0" smtClean="0"/>
              <a:t> </a:t>
            </a:r>
            <a:r>
              <a:rPr lang="en-US" dirty="0" err="1" smtClean="0"/>
              <a:t>activități</a:t>
            </a:r>
            <a:r>
              <a:rPr lang="en-US" dirty="0" smtClean="0"/>
              <a:t> care </a:t>
            </a:r>
            <a:r>
              <a:rPr lang="en-US" dirty="0" err="1" smtClean="0"/>
              <a:t>generează</a:t>
            </a:r>
            <a:r>
              <a:rPr lang="en-US" dirty="0" smtClean="0"/>
              <a:t> </a:t>
            </a:r>
            <a:r>
              <a:rPr lang="en-US" dirty="0" err="1" smtClean="0"/>
              <a:t>corupție</a:t>
            </a:r>
            <a:r>
              <a:rPr lang="en-US" dirty="0" smtClean="0"/>
              <a:t> </a:t>
            </a:r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acte</a:t>
            </a:r>
            <a:r>
              <a:rPr lang="en-US" dirty="0" smtClean="0"/>
              <a:t> </a:t>
            </a:r>
            <a:r>
              <a:rPr lang="en-US" dirty="0" err="1" smtClean="0"/>
              <a:t>conexe</a:t>
            </a:r>
            <a:r>
              <a:rPr lang="en-US" dirty="0" smtClean="0"/>
              <a:t> </a:t>
            </a:r>
            <a:r>
              <a:rPr lang="en-US" dirty="0" err="1" smtClean="0"/>
              <a:t>corupției</a:t>
            </a:r>
            <a:r>
              <a:rPr lang="en-US" dirty="0" smtClean="0"/>
              <a:t>.</a:t>
            </a:r>
            <a:endParaRPr lang="ro-RO" dirty="0" smtClean="0"/>
          </a:p>
          <a:p>
            <a:pPr algn="ctr"/>
            <a:endParaRPr lang="ro-RO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Docs\Рабочий стол\image_text_v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500174"/>
            <a:ext cx="5724872" cy="4214842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207</TotalTime>
  <Words>210</Words>
  <Application>Microsoft Office PowerPoint</Application>
  <PresentationFormat>Expunere pe ecran (4:3)</PresentationFormat>
  <Paragraphs>30</Paragraphs>
  <Slides>7</Slides>
  <Notes>0</Notes>
  <HiddenSlides>0</HiddenSlides>
  <MMClips>0</MMClips>
  <ScaleCrop>false</ScaleCrop>
  <HeadingPairs>
    <vt:vector size="4" baseType="variant">
      <vt:variant>
        <vt:lpstr>Temă</vt:lpstr>
      </vt:variant>
      <vt:variant>
        <vt:i4>1</vt:i4>
      </vt:variant>
      <vt:variant>
        <vt:lpstr>Titluri diapozitive</vt:lpstr>
      </vt:variant>
      <vt:variant>
        <vt:i4>7</vt:i4>
      </vt:variant>
    </vt:vector>
  </HeadingPairs>
  <TitlesOfParts>
    <vt:vector size="8" baseType="lpstr">
      <vt:lpstr>Opulent</vt:lpstr>
      <vt:lpstr> CONSILIUL  MUNICIPAL CHIŞINĂU DIRECŢIA  GENERALĂ EDUCAŢIE,  TINERET ŞI  SPORT    iNSTITUȚIA DE  EDUCAȚIE TIMPURIE  NR.216    </vt:lpstr>
      <vt:lpstr>Diapozitivul 2</vt:lpstr>
      <vt:lpstr>Diapozitivul 3</vt:lpstr>
      <vt:lpstr>Diapozitivul 4</vt:lpstr>
      <vt:lpstr>Diapozitivul 5</vt:lpstr>
      <vt:lpstr>Diapozitivul 6</vt:lpstr>
      <vt:lpstr>Diapozitivul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CONSILIUL  MUNICIPAL CHIŞINĂU DIRECŢIA  GENERALĂ EDUCAŢIE,  TINERET ŞI  SPORT    iNSTITUȚIA DE  EDUCAȚIE TIMPURIE  NR.216    PLanul ANUAL de  activitate        anul de studii 2018-2019      Chișinău, 2018 </dc:title>
  <dc:creator>User</dc:creator>
  <cp:lastModifiedBy>SONY</cp:lastModifiedBy>
  <cp:revision>13</cp:revision>
  <dcterms:created xsi:type="dcterms:W3CDTF">2018-09-13T05:19:35Z</dcterms:created>
  <dcterms:modified xsi:type="dcterms:W3CDTF">2020-07-03T10:13:27Z</dcterms:modified>
</cp:coreProperties>
</file>